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26D301A-707F-435E-B8E2-75A369E5DB77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6116A26-00E5-4B48-AE8F-1D1EA263E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2001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429FF5A-2105-4B99-AAE3-DCE1276E6AD8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532E305-345D-4BDC-BDF8-C7618F63F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950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2E305-345D-4BDC-BDF8-C7618F63F4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944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2E305-345D-4BDC-BDF8-C7618F63F4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801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2E305-345D-4BDC-BDF8-C7618F63F4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823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2E305-345D-4BDC-BDF8-C7618F63F4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952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2E305-345D-4BDC-BDF8-C7618F63F4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5842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2E305-345D-4BDC-BDF8-C7618F63F4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9612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2E305-345D-4BDC-BDF8-C7618F63F4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3897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2E305-345D-4BDC-BDF8-C7618F63F43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18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CD97-EE57-4107-9FFF-9E26C84D0E51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C962-E6B9-46A1-87DE-18A203217A60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CD97-EE57-4107-9FFF-9E26C84D0E51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C962-E6B9-46A1-87DE-18A203217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CD97-EE57-4107-9FFF-9E26C84D0E51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C962-E6B9-46A1-87DE-18A203217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CD97-EE57-4107-9FFF-9E26C84D0E51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C962-E6B9-46A1-87DE-18A203217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CD97-EE57-4107-9FFF-9E26C84D0E51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C962-E6B9-46A1-87DE-18A203217A6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CD97-EE57-4107-9FFF-9E26C84D0E51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C962-E6B9-46A1-87DE-18A203217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CD97-EE57-4107-9FFF-9E26C84D0E51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C962-E6B9-46A1-87DE-18A203217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CD97-EE57-4107-9FFF-9E26C84D0E51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C962-E6B9-46A1-87DE-18A203217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CD97-EE57-4107-9FFF-9E26C84D0E51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C962-E6B9-46A1-87DE-18A203217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CD97-EE57-4107-9FFF-9E26C84D0E51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C962-E6B9-46A1-87DE-18A203217A60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CD97-EE57-4107-9FFF-9E26C84D0E51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C962-E6B9-46A1-87DE-18A203217A60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C5ECD97-EE57-4107-9FFF-9E26C84D0E51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2E0C962-E6B9-46A1-87DE-18A203217A6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Stoichiometry Midterm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 Chemistry</a:t>
            </a:r>
          </a:p>
          <a:p>
            <a:r>
              <a:rPr lang="en-US" dirty="0" smtClean="0"/>
              <a:t>Ms. Diane Paskowski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481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Stoichiometry of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Moles of an element</a:t>
            </a:r>
          </a:p>
          <a:p>
            <a:r>
              <a:rPr lang="en-US" dirty="0" smtClean="0"/>
              <a:t>Molar mass – weighted average of the masses of the isotopes</a:t>
            </a:r>
          </a:p>
          <a:p>
            <a:r>
              <a:rPr lang="en-US" dirty="0" smtClean="0"/>
              <a:t>Isotopes: same protons and electrons, different #s of neutrons so different masses</a:t>
            </a:r>
          </a:p>
          <a:p>
            <a:pPr lvl="1"/>
            <a:r>
              <a:rPr lang="en-US" dirty="0" smtClean="0"/>
              <a:t>Abundance</a:t>
            </a:r>
          </a:p>
          <a:p>
            <a:r>
              <a:rPr lang="en-US" dirty="0" smtClean="0"/>
              <a:t>Number of atoms of an element – use Avogadro’s number</a:t>
            </a:r>
          </a:p>
          <a:p>
            <a:r>
              <a:rPr lang="en-US" dirty="0" smtClean="0"/>
              <a:t>Moles to grams to number of atoms and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16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Stoichiometry of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a formula</a:t>
            </a:r>
          </a:p>
          <a:p>
            <a:pPr lvl="1"/>
            <a:r>
              <a:rPr lang="en-US" dirty="0" smtClean="0"/>
              <a:t>Know nomenclature</a:t>
            </a:r>
          </a:p>
          <a:p>
            <a:pPr lvl="1"/>
            <a:r>
              <a:rPr lang="en-US" dirty="0" smtClean="0"/>
              <a:t>Or % composition</a:t>
            </a:r>
          </a:p>
          <a:p>
            <a:pPr lvl="1"/>
            <a:r>
              <a:rPr lang="en-US" dirty="0" smtClean="0"/>
              <a:t>Combustion analysis</a:t>
            </a:r>
          </a:p>
          <a:p>
            <a:r>
              <a:rPr lang="en-US" dirty="0" smtClean="0"/>
              <a:t>Determine molar mass</a:t>
            </a:r>
          </a:p>
          <a:p>
            <a:pPr lvl="1"/>
            <a:r>
              <a:rPr lang="en-US" dirty="0" smtClean="0"/>
              <a:t>Need molar masses of elements</a:t>
            </a:r>
          </a:p>
          <a:p>
            <a:pPr lvl="1"/>
            <a:r>
              <a:rPr lang="en-US" dirty="0" smtClean="0"/>
              <a:t>Subscripts</a:t>
            </a:r>
          </a:p>
          <a:p>
            <a:r>
              <a:rPr lang="en-US" dirty="0" smtClean="0"/>
              <a:t>Use molar mass to convert between mass and moles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609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Stoichiometry of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Solvent and solute</a:t>
            </a:r>
          </a:p>
          <a:p>
            <a:pPr lvl="1"/>
            <a:r>
              <a:rPr lang="en-US" dirty="0" smtClean="0"/>
              <a:t>Water is universal solvent</a:t>
            </a:r>
          </a:p>
          <a:p>
            <a:r>
              <a:rPr lang="en-US" dirty="0" smtClean="0"/>
              <a:t>Many kinds of solutions</a:t>
            </a:r>
          </a:p>
          <a:p>
            <a:pPr lvl="1"/>
            <a:r>
              <a:rPr lang="en-US" dirty="0" smtClean="0"/>
              <a:t>Homogeneous mixtures</a:t>
            </a:r>
          </a:p>
          <a:p>
            <a:pPr lvl="1"/>
            <a:r>
              <a:rPr lang="en-US" dirty="0" smtClean="0"/>
              <a:t>Occur in many states</a:t>
            </a:r>
          </a:p>
          <a:p>
            <a:pPr lvl="1"/>
            <a:r>
              <a:rPr lang="en-US" dirty="0" smtClean="0"/>
              <a:t>Most common are liquid and gas</a:t>
            </a:r>
          </a:p>
          <a:p>
            <a:pPr lvl="2"/>
            <a:r>
              <a:rPr lang="en-US" dirty="0" smtClean="0"/>
              <a:t>Electrolytic solutions – conduct electricity - have ions </a:t>
            </a:r>
          </a:p>
          <a:p>
            <a:r>
              <a:rPr lang="en-US" dirty="0" smtClean="0"/>
              <a:t>Concentration</a:t>
            </a:r>
          </a:p>
          <a:p>
            <a:pPr lvl="1"/>
            <a:r>
              <a:rPr lang="en-US" dirty="0" smtClean="0"/>
              <a:t>Molarity = moles/L </a:t>
            </a:r>
          </a:p>
          <a:p>
            <a:pPr lvl="1"/>
            <a:r>
              <a:rPr lang="en-US" dirty="0" smtClean="0"/>
              <a:t>Others </a:t>
            </a:r>
          </a:p>
          <a:p>
            <a:r>
              <a:rPr lang="en-US" dirty="0" smtClean="0"/>
              <a:t>Know how to make a solution of specific molarity</a:t>
            </a:r>
          </a:p>
          <a:p>
            <a:pPr lvl="1"/>
            <a:r>
              <a:rPr lang="en-US" dirty="0" smtClean="0"/>
              <a:t>Volume, molar mass, desired molarity</a:t>
            </a:r>
          </a:p>
          <a:p>
            <a:r>
              <a:rPr lang="en-US" dirty="0" smtClean="0"/>
              <a:t>Dilution</a:t>
            </a:r>
          </a:p>
          <a:p>
            <a:pPr lvl="1"/>
            <a:r>
              <a:rPr lang="en-US" dirty="0" smtClean="0"/>
              <a:t>M</a:t>
            </a:r>
            <a:r>
              <a:rPr lang="en-US" baseline="-25000" dirty="0" smtClean="0"/>
              <a:t>1</a:t>
            </a:r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 = M</a:t>
            </a:r>
            <a:r>
              <a:rPr lang="en-US" baseline="-25000" dirty="0" smtClean="0"/>
              <a:t>2</a:t>
            </a:r>
            <a:r>
              <a:rPr lang="en-US" dirty="0" smtClean="0"/>
              <a:t>V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Know Solubility Rules</a:t>
            </a:r>
          </a:p>
          <a:p>
            <a:r>
              <a:rPr lang="en-US" dirty="0" smtClean="0"/>
              <a:t>Concentration of Ions in Solution</a:t>
            </a:r>
          </a:p>
          <a:p>
            <a:pPr lvl="1"/>
            <a:r>
              <a:rPr lang="en-US" dirty="0" smtClean="0"/>
              <a:t>Does the compound dissociate?  </a:t>
            </a:r>
          </a:p>
          <a:p>
            <a:pPr lvl="1"/>
            <a:r>
              <a:rPr lang="en-US" dirty="0" smtClean="0"/>
              <a:t>How does it dissociate? Need ratio.</a:t>
            </a:r>
          </a:p>
          <a:p>
            <a:r>
              <a:rPr lang="en-US" dirty="0" smtClean="0"/>
              <a:t>Common Ions</a:t>
            </a:r>
          </a:p>
          <a:p>
            <a:pPr lvl="1"/>
            <a:r>
              <a:rPr lang="en-US" dirty="0" smtClean="0"/>
              <a:t>Mixtures of compounds within same solution – concentration of common ions is additive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410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Stoichiometry of Gases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Gas laws</a:t>
            </a:r>
          </a:p>
          <a:p>
            <a:pPr lvl="1"/>
            <a:r>
              <a:rPr lang="en-US" dirty="0" smtClean="0"/>
              <a:t>Ideal Gas Law  PV=</a:t>
            </a:r>
            <a:r>
              <a:rPr lang="en-US" dirty="0" err="1" smtClean="0"/>
              <a:t>nRT</a:t>
            </a:r>
            <a:endParaRPr lang="en-US" dirty="0" smtClean="0"/>
          </a:p>
          <a:p>
            <a:pPr lvl="1"/>
            <a:r>
              <a:rPr lang="en-US" dirty="0" smtClean="0"/>
              <a:t>Avogadro’s Law =  V is directly related to moles. (constant P and T)</a:t>
            </a:r>
          </a:p>
          <a:p>
            <a:pPr lvl="2"/>
            <a:r>
              <a:rPr lang="en-US" dirty="0" smtClean="0"/>
              <a:t>1 </a:t>
            </a:r>
            <a:r>
              <a:rPr lang="en-US" dirty="0" err="1" smtClean="0"/>
              <a:t>mol</a:t>
            </a:r>
            <a:r>
              <a:rPr lang="en-US" dirty="0" smtClean="0"/>
              <a:t> of any gas at STP has a volume of 22.4 L</a:t>
            </a:r>
          </a:p>
          <a:p>
            <a:pPr lvl="1"/>
            <a:r>
              <a:rPr lang="en-US" dirty="0" smtClean="0"/>
              <a:t>Dalton’s Law of Partial Pressure</a:t>
            </a:r>
          </a:p>
          <a:p>
            <a:pPr lvl="2"/>
            <a:r>
              <a:rPr lang="en-US" dirty="0" err="1" smtClean="0"/>
              <a:t>P</a:t>
            </a:r>
            <a:r>
              <a:rPr lang="en-US" baseline="-25000" dirty="0" err="1" smtClean="0"/>
              <a:t>tot</a:t>
            </a:r>
            <a:r>
              <a:rPr lang="en-US" dirty="0" smtClean="0"/>
              <a:t> =  P</a:t>
            </a:r>
            <a:r>
              <a:rPr lang="en-US" baseline="-25000" dirty="0" smtClean="0"/>
              <a:t>1</a:t>
            </a:r>
            <a:r>
              <a:rPr lang="en-US" dirty="0" smtClean="0"/>
              <a:t> + P</a:t>
            </a:r>
            <a:r>
              <a:rPr lang="en-US" baseline="-25000" dirty="0" smtClean="0"/>
              <a:t>2</a:t>
            </a:r>
            <a:r>
              <a:rPr lang="en-US" dirty="0" smtClean="0"/>
              <a:t> + P</a:t>
            </a:r>
            <a:r>
              <a:rPr lang="en-US" baseline="-25000" dirty="0" smtClean="0"/>
              <a:t>3</a:t>
            </a:r>
            <a:r>
              <a:rPr lang="en-US" dirty="0" smtClean="0"/>
              <a:t> . . . . . </a:t>
            </a:r>
          </a:p>
          <a:p>
            <a:pPr lvl="1"/>
            <a:r>
              <a:rPr lang="en-US" dirty="0" smtClean="0"/>
              <a:t>Graham’s Law of Effusion</a:t>
            </a:r>
          </a:p>
          <a:p>
            <a:pPr lvl="2"/>
            <a:r>
              <a:rPr lang="en-US" dirty="0" err="1" smtClean="0"/>
              <a:t>r</a:t>
            </a:r>
            <a:r>
              <a:rPr lang="en-US" baseline="-25000" dirty="0" err="1" smtClean="0"/>
              <a:t>a</a:t>
            </a:r>
            <a:r>
              <a:rPr lang="en-US" dirty="0" smtClean="0"/>
              <a:t>/</a:t>
            </a:r>
            <a:r>
              <a:rPr lang="en-US" dirty="0" err="1" smtClean="0"/>
              <a:t>r</a:t>
            </a:r>
            <a:r>
              <a:rPr lang="en-US" baseline="-25000" dirty="0" err="1" smtClean="0"/>
              <a:t>b</a:t>
            </a:r>
            <a:r>
              <a:rPr lang="en-US" dirty="0" smtClean="0"/>
              <a:t> = </a:t>
            </a:r>
            <a:r>
              <a:rPr lang="en-US" dirty="0" err="1" smtClean="0"/>
              <a:t>SqRT</a:t>
            </a:r>
            <a:r>
              <a:rPr lang="en-US" dirty="0" smtClean="0"/>
              <a:t> (M</a:t>
            </a:r>
            <a:r>
              <a:rPr lang="en-US" baseline="-25000" dirty="0" smtClean="0"/>
              <a:t>b</a:t>
            </a:r>
            <a:r>
              <a:rPr lang="en-US" dirty="0" smtClean="0"/>
              <a:t>/M</a:t>
            </a:r>
            <a:r>
              <a:rPr lang="en-US" baseline="-25000" dirty="0" smtClean="0"/>
              <a:t>a</a:t>
            </a:r>
            <a:r>
              <a:rPr lang="en-US" dirty="0" smtClean="0"/>
              <a:t>)</a:t>
            </a:r>
          </a:p>
          <a:p>
            <a:pPr marL="6858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824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Stoichiometry of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Balanced chemical equation</a:t>
            </a:r>
          </a:p>
          <a:p>
            <a:pPr lvl="1"/>
            <a:r>
              <a:rPr lang="en-US" dirty="0" smtClean="0"/>
              <a:t>Identify type of reaction (can be useful in problem solving)</a:t>
            </a:r>
          </a:p>
          <a:p>
            <a:pPr lvl="1"/>
            <a:r>
              <a:rPr lang="en-US" dirty="0" smtClean="0"/>
              <a:t>Mole ratio = ratio of moles of unknown to moles of known</a:t>
            </a:r>
          </a:p>
          <a:p>
            <a:pPr lvl="1"/>
            <a:r>
              <a:rPr lang="en-US" dirty="0" smtClean="0"/>
              <a:t>Subscripts identifying states</a:t>
            </a:r>
          </a:p>
          <a:p>
            <a:r>
              <a:rPr lang="en-US" dirty="0" smtClean="0"/>
              <a:t>Write down all the given information and label it. </a:t>
            </a:r>
          </a:p>
          <a:p>
            <a:r>
              <a:rPr lang="en-US" dirty="0" smtClean="0"/>
              <a:t>Calculate moles from</a:t>
            </a:r>
          </a:p>
          <a:p>
            <a:pPr lvl="1"/>
            <a:r>
              <a:rPr lang="en-US" dirty="0" smtClean="0"/>
              <a:t>Volume and molarity (solutions)</a:t>
            </a:r>
          </a:p>
          <a:p>
            <a:pPr lvl="1"/>
            <a:r>
              <a:rPr lang="en-US" dirty="0" smtClean="0"/>
              <a:t>Given mass (any)</a:t>
            </a:r>
          </a:p>
          <a:p>
            <a:pPr lvl="1"/>
            <a:r>
              <a:rPr lang="en-US" dirty="0" smtClean="0"/>
              <a:t>Volume, pressure, temperature (gases)</a:t>
            </a:r>
          </a:p>
          <a:p>
            <a:r>
              <a:rPr lang="en-US" dirty="0" smtClean="0"/>
              <a:t>% Yield </a:t>
            </a:r>
          </a:p>
          <a:p>
            <a:pPr lvl="1"/>
            <a:r>
              <a:rPr lang="en-US" dirty="0" smtClean="0"/>
              <a:t>Actual/theoretical X 100</a:t>
            </a:r>
          </a:p>
          <a:p>
            <a:pPr lvl="1"/>
            <a:r>
              <a:rPr lang="en-US" dirty="0" smtClean="0"/>
              <a:t>Multi-step yields.  Multiply the % yield of each step to get the yield of the whole reaction.  Or manipulate that calculation to get the % yield of an individual step</a:t>
            </a:r>
          </a:p>
          <a:p>
            <a:r>
              <a:rPr lang="en-US" dirty="0" smtClean="0"/>
              <a:t>Titrations – Acid/Base or Oxidation-Reduction Reactions</a:t>
            </a:r>
          </a:p>
          <a:p>
            <a:pPr lvl="1"/>
            <a:r>
              <a:rPr lang="en-US" dirty="0" smtClean="0"/>
              <a:t>Volume x Molarity = moles of known . . .  x mole ratio x 1/</a:t>
            </a:r>
            <a:r>
              <a:rPr lang="en-US" dirty="0" err="1" smtClean="0"/>
              <a:t>Vol</a:t>
            </a:r>
            <a:r>
              <a:rPr lang="en-US" dirty="0" smtClean="0"/>
              <a:t> = Molarity of unknown</a:t>
            </a:r>
            <a:endParaRPr lang="en-US" dirty="0"/>
          </a:p>
          <a:p>
            <a:r>
              <a:rPr lang="en-US" b="1" dirty="0" smtClean="0"/>
              <a:t>Determine what you need to know, write it down and label it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66779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Useful Constants for Stoichiometry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 = Universal Gas Constant or Rydberg’s Constant</a:t>
            </a:r>
          </a:p>
          <a:p>
            <a:pPr lvl="1"/>
            <a:r>
              <a:rPr lang="en-US" dirty="0" smtClean="0"/>
              <a:t>0.08206 </a:t>
            </a:r>
            <a:r>
              <a:rPr lang="en-US" dirty="0" err="1" smtClean="0"/>
              <a:t>L.atm</a:t>
            </a:r>
            <a:r>
              <a:rPr lang="en-US" dirty="0" smtClean="0"/>
              <a:t>/</a:t>
            </a:r>
            <a:r>
              <a:rPr lang="en-US" dirty="0" err="1" smtClean="0"/>
              <a:t>Mol</a:t>
            </a:r>
            <a:r>
              <a:rPr lang="en-US" dirty="0" smtClean="0"/>
              <a:t> K</a:t>
            </a:r>
          </a:p>
          <a:p>
            <a:pPr lvl="1"/>
            <a:r>
              <a:rPr lang="en-US" dirty="0" smtClean="0"/>
              <a:t>8.314 J/</a:t>
            </a:r>
            <a:r>
              <a:rPr lang="en-US" dirty="0" err="1" smtClean="0"/>
              <a:t>mol</a:t>
            </a:r>
            <a:r>
              <a:rPr lang="en-US" dirty="0" smtClean="0"/>
              <a:t> K</a:t>
            </a:r>
          </a:p>
          <a:p>
            <a:r>
              <a:rPr lang="en-US" dirty="0" smtClean="0"/>
              <a:t>N</a:t>
            </a:r>
            <a:r>
              <a:rPr lang="en-US" baseline="-25000" dirty="0" smtClean="0"/>
              <a:t>A</a:t>
            </a:r>
            <a:r>
              <a:rPr lang="en-US" dirty="0" smtClean="0"/>
              <a:t> = 6.022 x 10</a:t>
            </a:r>
            <a:r>
              <a:rPr lang="en-US" baseline="30000" dirty="0" smtClean="0"/>
              <a:t>23 </a:t>
            </a:r>
            <a:r>
              <a:rPr lang="en-US" dirty="0" smtClean="0"/>
              <a:t>anything = 1 mole</a:t>
            </a:r>
          </a:p>
          <a:p>
            <a:r>
              <a:rPr lang="en-US" dirty="0" smtClean="0"/>
              <a:t>Useful conversion</a:t>
            </a:r>
          </a:p>
          <a:p>
            <a:pPr lvl="1"/>
            <a:r>
              <a:rPr lang="en-US" dirty="0" smtClean="0"/>
              <a:t>T (K) =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 + 273.15</a:t>
            </a:r>
          </a:p>
          <a:p>
            <a:pPr lvl="1"/>
            <a:r>
              <a:rPr lang="en-US" dirty="0" smtClean="0"/>
              <a:t>1 </a:t>
            </a:r>
            <a:r>
              <a:rPr lang="en-US" dirty="0" err="1" smtClean="0"/>
              <a:t>atm</a:t>
            </a:r>
            <a:r>
              <a:rPr lang="en-US" dirty="0" smtClean="0"/>
              <a:t> = 760 mm Hg = 760 </a:t>
            </a:r>
            <a:r>
              <a:rPr lang="en-US" dirty="0" err="1" smtClean="0"/>
              <a:t>torr</a:t>
            </a:r>
            <a:r>
              <a:rPr lang="en-US" dirty="0" smtClean="0"/>
              <a:t> = 101,325 Pa</a:t>
            </a:r>
          </a:p>
          <a:p>
            <a:r>
              <a:rPr lang="en-US" dirty="0" smtClean="0"/>
              <a:t>STP – Standard Temperature and Pressure</a:t>
            </a:r>
          </a:p>
          <a:p>
            <a:pPr lvl="1"/>
            <a:r>
              <a:rPr lang="en-US" dirty="0" smtClean="0"/>
              <a:t>1 </a:t>
            </a:r>
            <a:r>
              <a:rPr lang="en-US" dirty="0" err="1" smtClean="0"/>
              <a:t>atm</a:t>
            </a:r>
            <a:r>
              <a:rPr lang="en-US" dirty="0" smtClean="0"/>
              <a:t> =P, 0 </a:t>
            </a:r>
            <a:r>
              <a:rPr lang="en-US" dirty="0" err="1" smtClean="0"/>
              <a:t>oC</a:t>
            </a:r>
            <a:r>
              <a:rPr lang="en-US" dirty="0" smtClean="0"/>
              <a:t> = T = 273 K</a:t>
            </a:r>
          </a:p>
          <a:p>
            <a:pPr lvl="1"/>
            <a:r>
              <a:rPr lang="en-US" dirty="0" smtClean="0"/>
              <a:t>1 </a:t>
            </a:r>
            <a:r>
              <a:rPr lang="en-US" dirty="0" err="1" smtClean="0"/>
              <a:t>mol</a:t>
            </a:r>
            <a:r>
              <a:rPr lang="en-US" dirty="0" smtClean="0"/>
              <a:t> of any gas = 22.4 L</a:t>
            </a:r>
          </a:p>
          <a:p>
            <a:r>
              <a:rPr lang="en-US" dirty="0" smtClean="0"/>
              <a:t>Density of water</a:t>
            </a:r>
          </a:p>
          <a:p>
            <a:pPr lvl="1"/>
            <a:r>
              <a:rPr lang="en-US" dirty="0" smtClean="0"/>
              <a:t>1.0 g/ml at 4</a:t>
            </a:r>
            <a:r>
              <a:rPr lang="en-US" baseline="30000" dirty="0" smtClean="0"/>
              <a:t>o</a:t>
            </a:r>
            <a:r>
              <a:rPr lang="en-US" dirty="0" smtClean="0"/>
              <a:t>C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860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Useful Equations for Stoichiometry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PV = </a:t>
            </a:r>
            <a:r>
              <a:rPr lang="en-US" dirty="0" err="1" smtClean="0"/>
              <a:t>nRT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Graham’s Law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a</a:t>
            </a:r>
            <a:r>
              <a:rPr lang="en-US" dirty="0" smtClean="0"/>
              <a:t>/</a:t>
            </a:r>
            <a:r>
              <a:rPr lang="en-US" dirty="0" err="1" smtClean="0"/>
              <a:t>v</a:t>
            </a:r>
            <a:r>
              <a:rPr lang="en-US" baseline="-25000" dirty="0" err="1" smtClean="0"/>
              <a:t>b</a:t>
            </a:r>
            <a:r>
              <a:rPr lang="en-US" dirty="0" smtClean="0"/>
              <a:t> = square root (M</a:t>
            </a:r>
            <a:r>
              <a:rPr lang="en-US" baseline="-25000" dirty="0" smtClean="0"/>
              <a:t>b</a:t>
            </a:r>
            <a:r>
              <a:rPr lang="en-US" dirty="0" smtClean="0"/>
              <a:t>/M</a:t>
            </a:r>
            <a:r>
              <a:rPr lang="en-US" baseline="-25000" dirty="0" smtClean="0"/>
              <a:t>a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Avogadro’s Law V/n = V’/n’ or 1 </a:t>
            </a:r>
            <a:r>
              <a:rPr lang="en-US" dirty="0" err="1" smtClean="0"/>
              <a:t>mol</a:t>
            </a:r>
            <a:r>
              <a:rPr lang="en-US" dirty="0" smtClean="0"/>
              <a:t> = 22.4 L (any gas at STP)</a:t>
            </a:r>
          </a:p>
          <a:p>
            <a:pPr marL="0" indent="0">
              <a:buNone/>
            </a:pPr>
            <a:r>
              <a:rPr lang="en-US" dirty="0" err="1" smtClean="0"/>
              <a:t>P</a:t>
            </a:r>
            <a:r>
              <a:rPr lang="en-US" baseline="-25000" dirty="0" err="1" smtClean="0"/>
              <a:t>tot</a:t>
            </a:r>
            <a:r>
              <a:rPr lang="en-US" dirty="0" smtClean="0"/>
              <a:t> = P</a:t>
            </a:r>
            <a:r>
              <a:rPr lang="en-US" baseline="-25000" dirty="0" smtClean="0"/>
              <a:t>1</a:t>
            </a:r>
            <a:r>
              <a:rPr lang="en-US" dirty="0" smtClean="0"/>
              <a:t> +  P</a:t>
            </a:r>
            <a:r>
              <a:rPr lang="en-US" baseline="-25000" dirty="0" smtClean="0"/>
              <a:t>2</a:t>
            </a:r>
            <a:r>
              <a:rPr lang="en-US" dirty="0" smtClean="0"/>
              <a:t> + . . .  Because P is proportional to moles</a:t>
            </a:r>
          </a:p>
          <a:p>
            <a:pPr marL="0" indent="0">
              <a:buNone/>
            </a:pPr>
            <a:r>
              <a:rPr lang="en-US" dirty="0" smtClean="0"/>
              <a:t>Molar mass = g/ </a:t>
            </a:r>
            <a:r>
              <a:rPr lang="en-US" dirty="0" err="1" smtClean="0"/>
              <a:t>mol</a:t>
            </a:r>
            <a:r>
              <a:rPr lang="en-US" dirty="0" smtClean="0"/>
              <a:t>  = g.mol</a:t>
            </a:r>
            <a:r>
              <a:rPr lang="en-US" baseline="30000" dirty="0" smtClean="0"/>
              <a:t>-1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Ave mass element = </a:t>
            </a:r>
            <a:r>
              <a:rPr lang="en-US" dirty="0" smtClean="0">
                <a:latin typeface="Symbol" charset="2"/>
                <a:cs typeface="Symbol" charset="2"/>
              </a:rPr>
              <a:t>S</a:t>
            </a:r>
            <a:r>
              <a:rPr lang="en-US" dirty="0" smtClean="0"/>
              <a:t>(fraction or percent abundance)x mass of each isotope</a:t>
            </a:r>
          </a:p>
          <a:p>
            <a:pPr marL="0" indent="0">
              <a:buNone/>
            </a:pPr>
            <a:r>
              <a:rPr lang="en-US" dirty="0" smtClean="0"/>
              <a:t>(Mass x mole/g) x mole ratio = moles of </a:t>
            </a:r>
            <a:r>
              <a:rPr lang="en-US" dirty="0" err="1" smtClean="0"/>
              <a:t>unkown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Moles of unknown x mole ratio = moles of known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153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159</TotalTime>
  <Words>575</Words>
  <Application>Microsoft Office PowerPoint</Application>
  <PresentationFormat>On-screen Show (4:3)</PresentationFormat>
  <Paragraphs>95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Thatch</vt:lpstr>
      <vt:lpstr>Stoichiometry Midterm </vt:lpstr>
      <vt:lpstr>Stoichiometry of Elements</vt:lpstr>
      <vt:lpstr>Stoichiometry of Compounds</vt:lpstr>
      <vt:lpstr>Stoichiometry of Solutions</vt:lpstr>
      <vt:lpstr>Stoichiometry of Gases</vt:lpstr>
      <vt:lpstr>Stoichiometry of Reactions</vt:lpstr>
      <vt:lpstr>Useful Constants for Stoichiometry</vt:lpstr>
      <vt:lpstr>Useful Equations for Stoichiometry</vt:lpstr>
    </vt:vector>
  </TitlesOfParts>
  <Company>sbr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Stoichiometry Midterm </dc:title>
  <dc:creator>Diane Paskowski</dc:creator>
  <cp:lastModifiedBy>Diane Paskowski</cp:lastModifiedBy>
  <cp:revision>13</cp:revision>
  <cp:lastPrinted>2015-01-16T13:42:16Z</cp:lastPrinted>
  <dcterms:created xsi:type="dcterms:W3CDTF">2015-01-16T13:33:59Z</dcterms:created>
  <dcterms:modified xsi:type="dcterms:W3CDTF">2015-01-20T18:26:49Z</dcterms:modified>
</cp:coreProperties>
</file>